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Poppins Light" panose="00000800000000000000" pitchFamily="34" charset="0"/>
      <p:bold r:id="rId15"/>
    </p:embeddedFont>
    <p:embeddedFont>
      <p:font typeface="Poppins Light" panose="00000800000000000000" pitchFamily="34" charset="-122"/>
      <p:bold r:id="rId16"/>
    </p:embeddedFont>
    <p:embeddedFont>
      <p:font typeface="Poppins Light" panose="00000800000000000000" pitchFamily="34" charset="-120"/>
      <p:bold r:id="rId17"/>
    </p:embeddedFont>
    <p:embeddedFont>
      <p:font typeface="Roboto Light" panose="02000000000000000000" pitchFamily="34" charset="0"/>
      <p:bold r:id="rId18"/>
    </p:embeddedFont>
    <p:embeddedFont>
      <p:font typeface="Roboto Light" panose="02000000000000000000" pitchFamily="34" charset="-122"/>
      <p:bold r:id="rId19"/>
    </p:embeddedFont>
    <p:embeddedFont>
      <p:font typeface="Roboto Light" panose="02000000000000000000" pitchFamily="34" charset="-120"/>
      <p:bold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10.fntdata"/><Relationship Id="rId23" Type="http://schemas.openxmlformats.org/officeDocument/2006/relationships/font" Target="fonts/font9.fntdata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Market Expansion Strategy: Data-Driven Insights for Growth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This report outlines a data-driven strategy for market expansion, leveraging historical sales and profit data to identify the most promising regions for business growth.</a:t>
            </a:r>
            <a:endParaRPr lang="en-US" sz="1750" dirty="0"/>
          </a:p>
        </p:txBody>
      </p:sp>
      <p:sp>
        <p:nvSpPr>
          <p:cNvPr id="6" name="Text Box 5"/>
          <p:cNvSpPr txBox="1"/>
          <p:nvPr/>
        </p:nvSpPr>
        <p:spPr>
          <a:xfrm>
            <a:off x="12471400" y="7780020"/>
            <a:ext cx="2129155" cy="3683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3921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Executive Summary: Focusing on Profitable Growth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15107"/>
            <a:ext cx="1304282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Our analysis provides a data-driven strategy for market expansion, pinpointing regions with the highest potential. By examining sales, profit, and customer segments, we recommend focusing expansion efforts in the </a:t>
            </a:r>
            <a:r>
              <a:rPr lang="en-US" sz="175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West region</a:t>
            </a: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, which exhibits a strong balance of high sales and robust profit margins. This strategic focus ensures efficient resource allocation and maximizes return on investment.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5421868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183A13"/>
          </a:solidFill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5765959"/>
            <a:ext cx="283488" cy="2268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30906" y="5705356"/>
            <a:ext cx="1207889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Key Takeaway:</a:t>
            </a:r>
            <a:r>
              <a:rPr lang="en-US" sz="1750" dirty="0">
                <a:solidFill>
                  <a:srgbClr val="FFFFF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Prioritize expansion in the West region for optimal sales and profit growth.</a:t>
            </a:r>
            <a:endParaRPr lang="en-US" sz="1750" dirty="0"/>
          </a:p>
        </p:txBody>
      </p:sp>
      <p:sp>
        <p:nvSpPr>
          <p:cNvPr id="7" name="Text Box 6"/>
          <p:cNvSpPr txBox="1"/>
          <p:nvPr/>
        </p:nvSpPr>
        <p:spPr>
          <a:xfrm>
            <a:off x="12471400" y="7780020"/>
            <a:ext cx="2129155" cy="3683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854446" cy="6443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Methodology: A Data-Driven Approach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2577584" cy="3221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Dataset &amp; Tools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SzPct val="100000"/>
              <a:buNone/>
            </a:pPr>
            <a:r>
              <a:rPr lang="en-US" sz="160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Dataset:</a:t>
            </a:r>
            <a:r>
              <a:rPr lang="en-US" sz="160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Sample Superstore (CSV)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656999"/>
            <a:ext cx="6342102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SzPct val="100000"/>
              <a:buNone/>
            </a:pPr>
            <a:r>
              <a:rPr lang="en-US" sz="160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Tools:</a:t>
            </a:r>
            <a:r>
              <a:rPr lang="en-US" sz="160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Microsoft Excel (PivotTables, Charts, Slicers)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193018"/>
            <a:ext cx="2577584" cy="3221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Key Steps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21638" y="3721298"/>
            <a:ext cx="6342102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Imported and cleaned raw data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4123372"/>
            <a:ext cx="6342102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Removed nulls, duplicates, and negative values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1638" y="4525447"/>
            <a:ext cx="6342102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Added new calculated fields (e.g., Profit Margin)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1638" y="4927521"/>
            <a:ext cx="6342102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Developed Pivot Tables and interactive charts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1638" y="5329595"/>
            <a:ext cx="6342102" cy="659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Constructed a comprehensive dashboard with slicers for dynamic analysis</a:t>
            </a:r>
            <a:endParaRPr lang="en-US" sz="16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12471400" y="7780020"/>
            <a:ext cx="2129155" cy="3683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6950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Data Cleaning: Ensuring Accuracy and Reliability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88137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Robust data cleaning was crucial for accurate insights: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146352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050505"/>
          </a:solidFill>
        </p:spPr>
      </p:sp>
      <p:sp>
        <p:nvSpPr>
          <p:cNvPr id="5" name="Shape 3"/>
          <p:cNvSpPr/>
          <p:nvPr/>
        </p:nvSpPr>
        <p:spPr>
          <a:xfrm>
            <a:off x="793790" y="41158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</p:spPr>
      </p:sp>
      <p:sp>
        <p:nvSpPr>
          <p:cNvPr id="6" name="Shape 4"/>
          <p:cNvSpPr/>
          <p:nvPr/>
        </p:nvSpPr>
        <p:spPr>
          <a:xfrm>
            <a:off x="2551688" y="380619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761" y="3976330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471332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Sales &amp; Quantity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5203746"/>
            <a:ext cx="368177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Removed zero and negative values to ensure only valid transactions were considered for analysis.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4146352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050505"/>
          </a:solidFill>
        </p:spPr>
      </p:sp>
      <p:sp>
        <p:nvSpPr>
          <p:cNvPr id="11" name="Shape 8"/>
          <p:cNvSpPr/>
          <p:nvPr/>
        </p:nvSpPr>
        <p:spPr>
          <a:xfrm>
            <a:off x="5216962" y="41158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</p:spPr>
      </p:sp>
      <p:sp>
        <p:nvSpPr>
          <p:cNvPr id="12" name="Shape 9"/>
          <p:cNvSpPr/>
          <p:nvPr/>
        </p:nvSpPr>
        <p:spPr>
          <a:xfrm>
            <a:off x="6974860" y="380619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33" y="3976330"/>
            <a:ext cx="272177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74256" y="471332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Categorical Data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74256" y="5203746"/>
            <a:ext cx="368177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Addressed blank values in critical fields such as Region, Segment, and Category for complete segmentation.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0133" y="4146352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050505"/>
          </a:solidFill>
        </p:spPr>
      </p:sp>
      <p:sp>
        <p:nvSpPr>
          <p:cNvPr id="17" name="Shape 13"/>
          <p:cNvSpPr/>
          <p:nvPr/>
        </p:nvSpPr>
        <p:spPr>
          <a:xfrm>
            <a:off x="9640133" y="41158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</p:spPr>
      </p:sp>
      <p:sp>
        <p:nvSpPr>
          <p:cNvPr id="18" name="Shape 14"/>
          <p:cNvSpPr/>
          <p:nvPr/>
        </p:nvSpPr>
        <p:spPr>
          <a:xfrm>
            <a:off x="11398032" y="380619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105" y="3976330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427" y="471332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New Metrics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897427" y="5203746"/>
            <a:ext cx="368177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Created a 'Profit Margin' column (Profit / Sales) to measure the efficiency of sales performance.</a:t>
            </a:r>
            <a:endParaRPr lang="en-US" sz="1750" dirty="0"/>
          </a:p>
        </p:txBody>
      </p:sp>
      <p:sp>
        <p:nvSpPr>
          <p:cNvPr id="22" name="Text Box 21"/>
          <p:cNvSpPr txBox="1"/>
          <p:nvPr/>
        </p:nvSpPr>
        <p:spPr>
          <a:xfrm>
            <a:off x="12471400" y="7780020"/>
            <a:ext cx="2129155" cy="3683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6524"/>
            <a:ext cx="1176932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Regional Performance: Sales &amp; Profitability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9227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Sales by Region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7342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West:</a:t>
            </a: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Highest total sales.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1562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Central:</a:t>
            </a: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Lowest total sales.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0533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Profit by Region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186482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West &amp; East:</a:t>
            </a: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Most profitable regions.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28680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South:</a:t>
            </a: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Modest profit contribution.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70878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Central:</a:t>
            </a: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Low profits relative to its sales volume.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2992279"/>
            <a:ext cx="320897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Profit Margin by Region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3573423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West:</a:t>
            </a: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Achieved the best average profit margin, indicating strong operational efficiency.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378523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Central:</a:t>
            </a: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Significantly underperformed in profit margin, signaling potential inefficiencies or competitive pressures.</a:t>
            </a:r>
            <a:endParaRPr lang="en-US" sz="1750" dirty="0"/>
          </a:p>
        </p:txBody>
      </p:sp>
      <p:sp>
        <p:nvSpPr>
          <p:cNvPr id="13" name="Text Box 12"/>
          <p:cNvSpPr txBox="1"/>
          <p:nvPr/>
        </p:nvSpPr>
        <p:spPr>
          <a:xfrm>
            <a:off x="12471400" y="7780020"/>
            <a:ext cx="2129155" cy="3683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6485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Diving Deeper: Segment, Category &amp; City Performance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77672"/>
            <a:ext cx="4196358" cy="3545324"/>
          </a:xfrm>
          <a:prstGeom prst="roundRect">
            <a:avLst>
              <a:gd name="adj" fmla="val 4127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277672"/>
            <a:ext cx="121920" cy="3545324"/>
          </a:xfrm>
          <a:prstGeom prst="roundRect">
            <a:avLst>
              <a:gd name="adj" fmla="val 78139"/>
            </a:avLst>
          </a:prstGeom>
          <a:solidFill>
            <a:srgbClr val="F2F2F3"/>
          </a:solidFill>
        </p:spPr>
      </p:sp>
      <p:sp>
        <p:nvSpPr>
          <p:cNvPr id="5" name="Text 3"/>
          <p:cNvSpPr/>
          <p:nvPr/>
        </p:nvSpPr>
        <p:spPr>
          <a:xfrm>
            <a:off x="1142524" y="35349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Top Cities by Profit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025384"/>
            <a:ext cx="3590330" cy="25403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Major metropolitan areas like </a:t>
            </a:r>
            <a:r>
              <a:rPr lang="en-US" sz="175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New York, Los Angeles, and Seattle</a:t>
            </a: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are significant profit drivers. Conversely, some cities show high sales but struggle with low or even negative profitability, indicating targeted interventions are needed.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277672"/>
            <a:ext cx="4196358" cy="3545324"/>
          </a:xfrm>
          <a:prstGeom prst="roundRect">
            <a:avLst>
              <a:gd name="adj" fmla="val 4127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277672"/>
            <a:ext cx="121920" cy="3545324"/>
          </a:xfrm>
          <a:prstGeom prst="roundRect">
            <a:avLst>
              <a:gd name="adj" fmla="val 78139"/>
            </a:avLst>
          </a:prstGeom>
          <a:solidFill>
            <a:srgbClr val="F2F2F3"/>
          </a:solidFill>
        </p:spPr>
      </p:sp>
      <p:sp>
        <p:nvSpPr>
          <p:cNvPr id="9" name="Text 7"/>
          <p:cNvSpPr/>
          <p:nvPr/>
        </p:nvSpPr>
        <p:spPr>
          <a:xfrm>
            <a:off x="5565696" y="3534966"/>
            <a:ext cx="285619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Segment-wise Sales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4025384"/>
            <a:ext cx="3590330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The </a:t>
            </a:r>
            <a:r>
              <a:rPr lang="en-US" sz="175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Consumer segment</a:t>
            </a: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leads in sales volume, closely followed by the Corporate segment. These two segments present the most viable targets for sustained growth initiatives.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277672"/>
            <a:ext cx="4196358" cy="3545324"/>
          </a:xfrm>
          <a:prstGeom prst="roundRect">
            <a:avLst>
              <a:gd name="adj" fmla="val 4127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277672"/>
            <a:ext cx="121920" cy="3545324"/>
          </a:xfrm>
          <a:prstGeom prst="roundRect">
            <a:avLst>
              <a:gd name="adj" fmla="val 78139"/>
            </a:avLst>
          </a:prstGeom>
          <a:solidFill>
            <a:srgbClr val="F2F2F3"/>
          </a:solidFill>
        </p:spPr>
      </p:sp>
      <p:sp>
        <p:nvSpPr>
          <p:cNvPr id="13" name="Text 11"/>
          <p:cNvSpPr/>
          <p:nvPr/>
        </p:nvSpPr>
        <p:spPr>
          <a:xfrm>
            <a:off x="9988868" y="35349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Category vs. Profit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4025384"/>
            <a:ext cx="3590330" cy="25403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Technology</a:t>
            </a: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stands out as the most profitable product category, making it an ideal candidate for increased marketing focus and investment. </a:t>
            </a:r>
            <a:r>
              <a:rPr lang="en-US" sz="175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Furniture</a:t>
            </a: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, however, exhibits lower margins, requiring a cautious approach.</a:t>
            </a:r>
            <a:endParaRPr lang="en-US" sz="1750" dirty="0"/>
          </a:p>
        </p:txBody>
      </p:sp>
      <p:sp>
        <p:nvSpPr>
          <p:cNvPr id="15" name="Text Box 14"/>
          <p:cNvSpPr txBox="1"/>
          <p:nvPr/>
        </p:nvSpPr>
        <p:spPr>
          <a:xfrm>
            <a:off x="12471400" y="7780020"/>
            <a:ext cx="2129155" cy="3683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573"/>
            <a:ext cx="1193720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Strategic Recommendations for Expansion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2598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Based on our findings, we recommend a targeted expansion strategy: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44033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878104"/>
            <a:ext cx="315563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Expand in West Region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368522"/>
            <a:ext cx="3893939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Focus on high-profit cities like Los Angeles, San Diego, and Seattle, which have shown consistent growth potential.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744033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3878104"/>
            <a:ext cx="297680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Target Key Segments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4368522"/>
            <a:ext cx="3893939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Concentrate marketing and sales efforts on the Consumer and Corporate segments, leveraging their proven purchasing power.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744033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3878104"/>
            <a:ext cx="3893939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Promote Technology Products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4722852"/>
            <a:ext cx="389393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Allocate resources to promoting our high-margin Technology products to maximize overall profitability.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793790" y="6302097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4B3F02"/>
          </a:solidFill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6646188"/>
            <a:ext cx="283488" cy="22681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530906" y="6585585"/>
            <a:ext cx="1207889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Caution:</a:t>
            </a:r>
            <a:r>
              <a:rPr lang="en-US" sz="1750" dirty="0">
                <a:solidFill>
                  <a:srgbClr val="FFFFF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Avoid aggressive expansion in the Central region until further studies address its profitability challenges.</a:t>
            </a:r>
            <a:endParaRPr lang="en-US" sz="1750" dirty="0"/>
          </a:p>
        </p:txBody>
      </p:sp>
      <p:sp>
        <p:nvSpPr>
          <p:cNvPr id="16" name="Text Box 15"/>
          <p:cNvSpPr txBox="1"/>
          <p:nvPr/>
        </p:nvSpPr>
        <p:spPr>
          <a:xfrm>
            <a:off x="12471400" y="7780020"/>
            <a:ext cx="2129155" cy="3683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31789"/>
            <a:ext cx="676691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Conclusion &amp;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80730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This analysis provides a strong foundation for a data-driven market expansion strategy. To further refine our approach: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961686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Product-Level Analysis:</a:t>
            </a: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Conduct similar data analysis to identify specific product-level trends and opportunities.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766786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Market Research:</a:t>
            </a: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Execute in-depth demographic and competitor research within our top-performing cities.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571887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Marketing Plan:</a:t>
            </a: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Develop a comprehensive marketing plan precisely targeted at high-margin segments and regions.</a:t>
            </a:r>
            <a:endParaRPr lang="en-US" sz="1750" dirty="0"/>
          </a:p>
        </p:txBody>
      </p:sp>
      <p:sp>
        <p:nvSpPr>
          <p:cNvPr id="8" name="Text Box 7"/>
          <p:cNvSpPr txBox="1"/>
          <p:nvPr/>
        </p:nvSpPr>
        <p:spPr>
          <a:xfrm>
            <a:off x="12471400" y="7780020"/>
            <a:ext cx="2129155" cy="3683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3886</Words>
  <Application>WPS Presentation</Application>
  <PresentationFormat>On-screen Show (16:9)</PresentationFormat>
  <Paragraphs>110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Arial</vt:lpstr>
      <vt:lpstr>SimSun</vt:lpstr>
      <vt:lpstr>Wingdings</vt:lpstr>
      <vt:lpstr>Poppins Light</vt:lpstr>
      <vt:lpstr>Poppins Light</vt:lpstr>
      <vt:lpstr>Poppins Light</vt:lpstr>
      <vt:lpstr>Roboto Light</vt:lpstr>
      <vt:lpstr>Roboto Light</vt:lpstr>
      <vt:lpstr>Roboto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alice</cp:lastModifiedBy>
  <cp:revision>2</cp:revision>
  <dcterms:created xsi:type="dcterms:W3CDTF">2025-07-24T23:43:00Z</dcterms:created>
  <dcterms:modified xsi:type="dcterms:W3CDTF">2025-07-25T20:48:00Z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A7C07D44F6B54FCCAA58AFAAF6B66BB6_12</vt:lpwstr>
  </property>
  <property fmtid="{D5CDD505-2E9C-101B-9397-08002B2CF9AE}" pid="3" name="KSOProductBuildVer">
    <vt:lpwstr>1033-12.2.0.21931</vt:lpwstr>
  </property>
</Properties>
</file>